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CC"/>
    <a:srgbClr val="FFFFFF"/>
    <a:srgbClr val="008000"/>
    <a:srgbClr val="800000"/>
    <a:srgbClr val="CC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>
        <p:scale>
          <a:sx n="33" d="100"/>
          <a:sy n="33" d="100"/>
        </p:scale>
        <p:origin x="-2496" y="1548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xmlns="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0" y="3819100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+mj-lt"/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733542"/>
            <a:ext cx="2844006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zh-TW" sz="80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物聯網</a:t>
            </a:r>
            <a:r>
              <a:rPr lang="en-US" altLang="zh-TW" sz="80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DIY! </a:t>
            </a:r>
            <a:r>
              <a:rPr lang="zh-TW" altLang="zh-TW" sz="80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實現在</a:t>
            </a:r>
            <a:r>
              <a:rPr lang="en-US" altLang="zh-TW" sz="8000" dirty="0" err="1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Zigbee</a:t>
            </a:r>
            <a:r>
              <a:rPr lang="zh-TW" altLang="zh-TW" sz="80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多點跳躍式網路上進行網路遊戲</a:t>
            </a:r>
            <a:endParaRPr lang="en-US" altLang="zh-TW" sz="8000" dirty="0" smtClean="0">
              <a:solidFill>
                <a:schemeClr val="bg1"/>
              </a:solidFill>
              <a:latin typeface="+mj-lt"/>
              <a:ea typeface="標楷體" pitchFamily="65" charset="-120"/>
            </a:endParaRPr>
          </a:p>
          <a:p>
            <a:pPr algn="ctr"/>
            <a:r>
              <a:rPr lang="en-US" altLang="zh-TW" sz="48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(</a:t>
            </a:r>
            <a:r>
              <a:rPr lang="en-US" altLang="zh-TW" sz="4800" dirty="0" err="1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IoT</a:t>
            </a:r>
            <a:r>
              <a:rPr lang="en-US" altLang="zh-TW" sz="48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 DIY! Implementation of Online Game on </a:t>
            </a:r>
            <a:r>
              <a:rPr lang="en-US" altLang="zh-TW" sz="4800" dirty="0" err="1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ZigBee</a:t>
            </a:r>
            <a:r>
              <a:rPr lang="en-US" altLang="zh-TW" sz="4800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 Multi-Hop Networks)</a:t>
            </a:r>
            <a:endParaRPr lang="en-US" altLang="zh-TW" sz="4800" b="1" dirty="0">
              <a:solidFill>
                <a:schemeClr val="bg1"/>
              </a:solidFill>
              <a:latin typeface="+mj-lt"/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0" y="2751060"/>
            <a:ext cx="28440063" cy="1002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+mj-lt"/>
                <a:ea typeface="標楷體" pitchFamily="65" charset="-120"/>
              </a:rPr>
              <a:t>指導教授：莊岳儒 博士      學生</a:t>
            </a:r>
            <a:r>
              <a:rPr lang="zh-TW" altLang="en-US" sz="5924" b="1" dirty="0" smtClean="0">
                <a:solidFill>
                  <a:schemeClr val="bg1"/>
                </a:solidFill>
                <a:latin typeface="+mj-lt"/>
                <a:ea typeface="標楷體" pitchFamily="65" charset="-120"/>
              </a:rPr>
              <a:t>：黃祈盛、李力和</a:t>
            </a:r>
            <a:endParaRPr lang="zh-TW" altLang="zh-TW" sz="5924" b="1" dirty="0">
              <a:solidFill>
                <a:schemeClr val="bg1"/>
              </a:solidFill>
              <a:latin typeface="+mj-lt"/>
              <a:ea typeface="標楷體" pitchFamily="65" charset="-120"/>
            </a:endParaRPr>
          </a:p>
        </p:txBody>
      </p:sp>
      <p:sp>
        <p:nvSpPr>
          <p:cNvPr id="35" name="Rectangle 66"/>
          <p:cNvSpPr>
            <a:spLocks noChangeArrowheads="1"/>
          </p:cNvSpPr>
          <p:nvPr/>
        </p:nvSpPr>
        <p:spPr bwMode="auto">
          <a:xfrm>
            <a:off x="441766" y="5812590"/>
            <a:ext cx="13096875" cy="31196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306" tIns="52153" rIns="104306" bIns="52153" anchorCtr="1"/>
          <a:lstStyle/>
          <a:p>
            <a:pPr algn="just" defTabSz="1042988">
              <a:lnSpc>
                <a:spcPct val="80000"/>
              </a:lnSpc>
            </a:pPr>
            <a:endParaRPr lang="en-US" altLang="zh-TW" sz="1000" b="1" dirty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Aft>
                <a:spcPct val="40000"/>
              </a:spcAft>
            </a:pPr>
            <a:r>
              <a:rPr lang="zh-TW" altLang="en-US" sz="4400" b="1" dirty="0">
                <a:latin typeface="+mj-lt"/>
                <a:ea typeface="標楷體" pitchFamily="65" charset="-120"/>
              </a:rPr>
              <a:t>摘要</a:t>
            </a:r>
          </a:p>
          <a:p>
            <a:r>
              <a:rPr lang="en-US" altLang="en-US" sz="2600" dirty="0" smtClean="0">
                <a:latin typeface="+mj-lt"/>
                <a:ea typeface="標楷體" pitchFamily="65" charset="-120"/>
              </a:rPr>
              <a:t>‧ 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生活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隨著</a:t>
            </a:r>
            <a:r>
              <a:rPr lang="zh-TW" altLang="zh-TW" sz="2800" dirty="0">
                <a:latin typeface="+mj-lt"/>
                <a:ea typeface="標楷體" pitchFamily="65" charset="-120"/>
              </a:rPr>
              <a:t>科技的進步，家用電器朝向多功能化、智慧化的方向發展，近年來，物聯網</a:t>
            </a:r>
            <a:r>
              <a:rPr lang="en-US" altLang="zh-TW" sz="2800" dirty="0">
                <a:latin typeface="+mj-lt"/>
                <a:ea typeface="標楷體" pitchFamily="65" charset="-120"/>
              </a:rPr>
              <a:t>(IOT, Internet of things)</a:t>
            </a:r>
            <a:r>
              <a:rPr lang="zh-TW" altLang="zh-TW" sz="2800" dirty="0">
                <a:latin typeface="+mj-lt"/>
                <a:ea typeface="標楷體" pitchFamily="65" charset="-120"/>
              </a:rPr>
              <a:t>的概念更是蓬勃發展，時至今日，傳統的家電設備已無法再滿足人類的需求。</a:t>
            </a:r>
          </a:p>
          <a:p>
            <a:r>
              <a:rPr lang="en-US" altLang="en-US" sz="2800" dirty="0" smtClean="0">
                <a:latin typeface="+mj-lt"/>
                <a:ea typeface="標楷體" pitchFamily="65" charset="-120"/>
              </a:rPr>
              <a:t>‧  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我們</a:t>
            </a:r>
            <a:r>
              <a:rPr lang="zh-TW" altLang="zh-TW" sz="2800" dirty="0">
                <a:latin typeface="+mj-lt"/>
                <a:ea typeface="標楷體" pitchFamily="65" charset="-120"/>
              </a:rPr>
              <a:t>希望家中的東西能夠更智慧化，完成居家監控計畫，降低人為疏失的情形，如打通電話，冷氣就會自己開起，並把窗戶與門關上，或偵測到一氧化碳濃度太高，自動開啟窗戶及關閉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瓦斯</a:t>
            </a:r>
            <a:endParaRPr lang="zh-TW" altLang="zh-TW" sz="2800" dirty="0">
              <a:latin typeface="+mj-lt"/>
              <a:ea typeface="標楷體" pitchFamily="65" charset="-120"/>
            </a:endParaRPr>
          </a:p>
          <a:p>
            <a:r>
              <a:rPr lang="en-US" altLang="en-US" sz="2800" dirty="0" smtClean="0">
                <a:latin typeface="+mj-lt"/>
                <a:ea typeface="標楷體" pitchFamily="65" charset="-120"/>
              </a:rPr>
              <a:t>‧ 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為了</a:t>
            </a:r>
            <a:r>
              <a:rPr lang="zh-TW" altLang="zh-TW" sz="2800" dirty="0">
                <a:latin typeface="+mj-lt"/>
                <a:ea typeface="標楷體" pitchFamily="65" charset="-120"/>
              </a:rPr>
              <a:t>實現我們的想法，我們以無線聯結網為思考主軸，並搭配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</a:t>
            </a:r>
            <a:r>
              <a:rPr lang="zh-TW" altLang="zh-TW" sz="2800" dirty="0">
                <a:latin typeface="+mj-lt"/>
                <a:ea typeface="標楷體" pitchFamily="65" charset="-120"/>
              </a:rPr>
              <a:t>感測器實現單一物件，或是多點網路的連接感測與控制，現在我們已簡單遊戲程式做為練習，將多台電腦利用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</a:t>
            </a:r>
            <a:r>
              <a:rPr lang="zh-TW" altLang="zh-TW" sz="2800" dirty="0">
                <a:latin typeface="+mj-lt"/>
                <a:ea typeface="標楷體" pitchFamily="65" charset="-120"/>
              </a:rPr>
              <a:t>無線感測網路做連線，完成一個小小的無線智慧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網。</a:t>
            </a:r>
            <a:endParaRPr lang="zh-TW" altLang="zh-TW" sz="2800" dirty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en-US" altLang="zh-TW" sz="4400" b="1" dirty="0" err="1" smtClean="0">
                <a:latin typeface="+mj-lt"/>
                <a:ea typeface="標楷體" pitchFamily="65" charset="-120"/>
              </a:rPr>
              <a:t>ZigBee</a:t>
            </a:r>
            <a:r>
              <a:rPr lang="en-US" altLang="zh-TW" sz="4400" b="1" dirty="0" smtClean="0">
                <a:latin typeface="+mj-lt"/>
                <a:ea typeface="標楷體" pitchFamily="65" charset="-120"/>
              </a:rPr>
              <a:t> </a:t>
            </a:r>
            <a:r>
              <a:rPr lang="zh-TW" altLang="en-US" sz="4400" b="1" dirty="0" smtClean="0">
                <a:latin typeface="+mj-lt"/>
                <a:ea typeface="標楷體" pitchFamily="65" charset="-120"/>
              </a:rPr>
              <a:t>簡介</a:t>
            </a:r>
            <a:endParaRPr lang="zh-TW" altLang="en-US" sz="4400" b="1" dirty="0">
              <a:latin typeface="+mj-lt"/>
              <a:ea typeface="標楷體" pitchFamily="65" charset="-12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TW" sz="2800" dirty="0" smtClean="0">
                <a:latin typeface="+mj-lt"/>
                <a:ea typeface="標楷體" pitchFamily="65" charset="-120"/>
              </a:rPr>
              <a:t>ZigBee</a:t>
            </a:r>
            <a:r>
              <a:rPr lang="zh-TW" altLang="en-US" sz="2800" dirty="0">
                <a:latin typeface="+mj-lt"/>
                <a:ea typeface="標楷體" pitchFamily="65" charset="-120"/>
              </a:rPr>
              <a:t>是</a:t>
            </a:r>
            <a:r>
              <a:rPr lang="en-US" altLang="zh-TW" sz="2800" dirty="0">
                <a:latin typeface="+mj-lt"/>
                <a:ea typeface="標楷體" pitchFamily="65" charset="-120"/>
              </a:rPr>
              <a:t>IEEE 802.15.4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協議的代名詞。根據這個協定規定的技術是一種短距</a:t>
            </a:r>
          </a:p>
          <a:p>
            <a:r>
              <a:rPr lang="zh-TW" altLang="en-US" sz="2800" dirty="0">
                <a:latin typeface="+mj-lt"/>
                <a:ea typeface="標楷體" pitchFamily="65" charset="-120"/>
              </a:rPr>
              <a:t>離、低功耗的無線通信技術。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的命名，源自於蜜蜂的八字舞，由於蜜蜂</a:t>
            </a:r>
            <a:r>
              <a:rPr lang="en-US" altLang="zh-TW" sz="2800" dirty="0">
                <a:latin typeface="+mj-lt"/>
                <a:ea typeface="標楷體" pitchFamily="65" charset="-120"/>
              </a:rPr>
              <a:t>(bee)</a:t>
            </a:r>
          </a:p>
          <a:p>
            <a:r>
              <a:rPr lang="zh-TW" altLang="en-US" sz="2800" dirty="0">
                <a:latin typeface="+mj-lt"/>
                <a:ea typeface="標楷體" pitchFamily="65" charset="-120"/>
              </a:rPr>
              <a:t>是靠飛翔和</a:t>
            </a:r>
            <a:r>
              <a:rPr lang="en-US" altLang="zh-TW" sz="2800" dirty="0">
                <a:latin typeface="+mj-lt"/>
                <a:ea typeface="標楷體" pitchFamily="65" charset="-120"/>
              </a:rPr>
              <a:t>"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嗡嗡</a:t>
            </a:r>
            <a:r>
              <a:rPr lang="en-US" altLang="zh-TW" sz="2800" dirty="0">
                <a:latin typeface="+mj-lt"/>
                <a:ea typeface="標楷體" pitchFamily="65" charset="-120"/>
              </a:rPr>
              <a:t>" (zig)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地抖動翅膀的</a:t>
            </a:r>
            <a:r>
              <a:rPr lang="en-US" altLang="zh-TW" sz="2800" dirty="0">
                <a:latin typeface="+mj-lt"/>
                <a:ea typeface="標楷體" pitchFamily="65" charset="-120"/>
              </a:rPr>
              <a:t>"</a:t>
            </a:r>
            <a:r>
              <a:rPr lang="zh-TW" altLang="en-US" sz="2800" dirty="0">
                <a:latin typeface="+mj-lt"/>
                <a:ea typeface="標楷體" pitchFamily="65" charset="-120"/>
              </a:rPr>
              <a:t>舞蹈</a:t>
            </a:r>
            <a:r>
              <a:rPr lang="en-US" altLang="zh-TW" sz="2800" dirty="0">
                <a:latin typeface="+mj-lt"/>
                <a:ea typeface="標楷體" pitchFamily="65" charset="-120"/>
              </a:rPr>
              <a:t>"</a:t>
            </a:r>
            <a:r>
              <a:rPr lang="zh-TW" altLang="en-US" sz="2800" dirty="0">
                <a:latin typeface="+mj-lt"/>
                <a:ea typeface="標楷體" pitchFamily="65" charset="-120"/>
              </a:rPr>
              <a:t>來與同伴傳遞花粉所在方位資訊，也就</a:t>
            </a:r>
          </a:p>
          <a:p>
            <a:r>
              <a:rPr lang="zh-TW" altLang="en-US" sz="2800" dirty="0">
                <a:latin typeface="+mj-lt"/>
                <a:ea typeface="標楷體" pitchFamily="65" charset="-120"/>
              </a:rPr>
              <a:t>是說蜜蜂依靠這樣的方式構成了群體中的通信網路。其特點是短距離、低複雜度、</a:t>
            </a:r>
          </a:p>
          <a:p>
            <a:r>
              <a:rPr lang="zh-TW" altLang="en-US" sz="2800" dirty="0">
                <a:latin typeface="+mj-lt"/>
                <a:ea typeface="標楷體" pitchFamily="65" charset="-120"/>
              </a:rPr>
              <a:t>低功耗、低資料速率、低成本。主要應用的方向在於家庭裝置自動化、環境安全與</a:t>
            </a:r>
          </a:p>
          <a:p>
            <a:r>
              <a:rPr lang="zh-TW" altLang="en-US" sz="2800" dirty="0">
                <a:latin typeface="+mj-lt"/>
                <a:ea typeface="標楷體" pitchFamily="65" charset="-120"/>
              </a:rPr>
              <a:t>控制、個人醫療照護、自動控制和遠端控制領域、嵌入式各種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設備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圖一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)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。簡而言之</a:t>
            </a:r>
            <a:r>
              <a:rPr lang="zh-TW" altLang="en-US" sz="2800" dirty="0">
                <a:latin typeface="+mj-lt"/>
                <a:ea typeface="標楷體" pitchFamily="65" charset="-120"/>
              </a:rPr>
              <a:t>，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就是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一種經濟實惠，</a:t>
            </a:r>
            <a:r>
              <a:rPr lang="zh-TW" altLang="en-US" sz="2800" dirty="0">
                <a:latin typeface="+mj-lt"/>
                <a:ea typeface="標楷體" pitchFamily="65" charset="-120"/>
              </a:rPr>
              <a:t>低功耗的近距離無線組網通訊技術。</a:t>
            </a:r>
            <a:endParaRPr lang="en-US" altLang="zh-TW" sz="2800" dirty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400" b="1" dirty="0" smtClean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400" b="1" dirty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400" b="1" dirty="0" smtClean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3200" b="1" dirty="0" smtClean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4400" b="1" dirty="0" smtClean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endParaRPr lang="en-US" altLang="zh-TW" sz="1800" b="1" dirty="0" smtClean="0">
              <a:latin typeface="+mj-lt"/>
              <a:ea typeface="標楷體" pitchFamily="65" charset="-120"/>
            </a:endParaRPr>
          </a:p>
          <a:p>
            <a:pPr algn="ctr" defTabSz="1042988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en-US" altLang="zh-TW" sz="4400" b="1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en-US" sz="4400" b="1" dirty="0" smtClean="0">
                <a:latin typeface="+mj-lt"/>
                <a:ea typeface="標楷體" pitchFamily="65" charset="-120"/>
              </a:rPr>
              <a:t>無線通訊模組規格</a:t>
            </a:r>
            <a:endParaRPr lang="zh-TW" altLang="en-US" sz="4400" b="1" dirty="0">
              <a:latin typeface="+mj-lt"/>
              <a:ea typeface="標楷體" pitchFamily="65" charset="-120"/>
            </a:endParaRPr>
          </a:p>
          <a:p>
            <a:r>
              <a:rPr lang="en-US" altLang="en-US" sz="2800" dirty="0" smtClean="0">
                <a:latin typeface="+mj-lt"/>
                <a:ea typeface="標楷體" pitchFamily="65" charset="-120"/>
              </a:rPr>
              <a:t>‧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載波頻</a:t>
            </a:r>
            <a:r>
              <a:rPr lang="zh-TW" altLang="en-US" sz="2800" dirty="0">
                <a:latin typeface="+mj-lt"/>
                <a:ea typeface="標楷體" pitchFamily="65" charset="-120"/>
              </a:rPr>
              <a:t>率：</a:t>
            </a:r>
            <a:r>
              <a:rPr lang="en-US" altLang="zh-TW" sz="2800" dirty="0">
                <a:latin typeface="+mj-lt"/>
                <a:ea typeface="標楷體" pitchFamily="65" charset="-120"/>
              </a:rPr>
              <a:t>2.4GHz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。主</a:t>
            </a:r>
            <a:r>
              <a:rPr lang="zh-TW" altLang="en-US" sz="2800" dirty="0">
                <a:latin typeface="+mj-lt"/>
                <a:ea typeface="標楷體" pitchFamily="65" charset="-120"/>
              </a:rPr>
              <a:t>晶片：</a:t>
            </a:r>
            <a:r>
              <a:rPr lang="en-US" altLang="zh-TW" sz="2800" dirty="0">
                <a:latin typeface="+mj-lt"/>
                <a:ea typeface="標楷體" pitchFamily="65" charset="-120"/>
              </a:rPr>
              <a:t>CC2530F256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，內建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8051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MCU</a:t>
            </a:r>
            <a:r>
              <a:rPr lang="zh-TW" altLang="en-US" sz="2800" dirty="0">
                <a:latin typeface="+mj-lt"/>
                <a:ea typeface="標楷體" pitchFamily="65" charset="-120"/>
              </a:rPr>
              <a:t>，</a:t>
            </a:r>
            <a:r>
              <a:rPr lang="en-US" altLang="zh-TW" sz="2800" dirty="0">
                <a:latin typeface="+mj-lt"/>
                <a:ea typeface="標楷體" pitchFamily="65" charset="-120"/>
              </a:rPr>
              <a:t>256K 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Flash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。發射功率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(</a:t>
            </a:r>
            <a:r>
              <a:rPr lang="zh-TW" altLang="en-US" sz="2800" dirty="0">
                <a:latin typeface="+mj-lt"/>
                <a:ea typeface="標楷體" pitchFamily="65" charset="-120"/>
              </a:rPr>
              <a:t>最大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)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：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8dBm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、接收功率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最大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)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：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10dBm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。接收</a:t>
            </a:r>
            <a:r>
              <a:rPr lang="zh-TW" altLang="en-US" sz="2800" dirty="0">
                <a:latin typeface="+mj-lt"/>
                <a:ea typeface="標楷體" pitchFamily="65" charset="-120"/>
              </a:rPr>
              <a:t>靈敏度：</a:t>
            </a:r>
            <a:r>
              <a:rPr lang="en-US" altLang="zh-TW" sz="2800" dirty="0">
                <a:latin typeface="+mj-lt"/>
                <a:ea typeface="標楷體" pitchFamily="65" charset="-120"/>
              </a:rPr>
              <a:t>-96dBm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。</a:t>
            </a:r>
            <a:endParaRPr lang="en-US" altLang="en-US" sz="2800" dirty="0">
              <a:latin typeface="+mj-lt"/>
              <a:ea typeface="標楷體" pitchFamily="65" charset="-120"/>
            </a:endParaRPr>
          </a:p>
          <a:p>
            <a:pPr marL="0" lvl="1" algn="just" defTabSz="1042988">
              <a:spcBef>
                <a:spcPct val="20000"/>
              </a:spcBef>
            </a:pPr>
            <a:endParaRPr kumimoji="0" lang="zh-TW" altLang="en-US" sz="2800" dirty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zh-TW" altLang="en-US" sz="2800" dirty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zh-TW" altLang="en-US" sz="2800" dirty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en-US" altLang="zh-TW" sz="2800" dirty="0" smtClean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en-US" altLang="zh-TW" sz="2800" dirty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zh-TW" altLang="en-US" sz="2800" dirty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zh-TW" altLang="en-US" sz="2800" dirty="0">
              <a:latin typeface="+mj-lt"/>
              <a:ea typeface="標楷體" pitchFamily="65" charset="-120"/>
            </a:endParaRPr>
          </a:p>
          <a:p>
            <a:pPr algn="just" defTabSz="1042988">
              <a:spcBef>
                <a:spcPct val="20000"/>
              </a:spcBef>
            </a:pPr>
            <a:endParaRPr kumimoji="0" lang="en-US" altLang="zh-TW" sz="2800" dirty="0" smtClean="0">
              <a:latin typeface="+mj-lt"/>
              <a:ea typeface="標楷體" pitchFamily="65" charset="-120"/>
            </a:endParaRPr>
          </a:p>
          <a:p>
            <a:pPr algn="ctr" defTabSz="1042988">
              <a:spcBef>
                <a:spcPct val="20000"/>
              </a:spcBef>
            </a:pPr>
            <a:endParaRPr lang="en-US" altLang="zh-TW" sz="1000" dirty="0" smtClean="0">
              <a:latin typeface="+mj-lt"/>
              <a:ea typeface="標楷體" pitchFamily="65" charset="-120"/>
            </a:endParaRPr>
          </a:p>
          <a:p>
            <a:pPr algn="ctr" defTabSz="1042988">
              <a:spcBef>
                <a:spcPct val="20000"/>
              </a:spcBef>
            </a:pPr>
            <a:endParaRPr lang="en-US" altLang="zh-TW" sz="2800" dirty="0" smtClean="0">
              <a:latin typeface="+mj-lt"/>
              <a:ea typeface="標楷體" pitchFamily="65" charset="-120"/>
            </a:endParaRPr>
          </a:p>
          <a:p>
            <a:pPr algn="ctr" defTabSz="1042988">
              <a:spcBef>
                <a:spcPct val="20000"/>
              </a:spcBef>
            </a:pPr>
            <a:r>
              <a:rPr lang="zh-TW" altLang="en-US" sz="2800" dirty="0" smtClean="0">
                <a:latin typeface="+mj-lt"/>
                <a:ea typeface="標楷體" pitchFamily="65" charset="-120"/>
              </a:rPr>
              <a:t>　</a:t>
            </a:r>
            <a:r>
              <a:rPr lang="zh-TW" altLang="en-US" sz="4400" b="1" dirty="0" smtClean="0">
                <a:latin typeface="+mj-lt"/>
                <a:ea typeface="標楷體" pitchFamily="65" charset="-120"/>
              </a:rPr>
              <a:t>開發環境</a:t>
            </a:r>
            <a:endParaRPr lang="en-US" altLang="en-US" sz="4400" b="1" dirty="0" smtClean="0">
              <a:latin typeface="+mj-lt"/>
              <a:ea typeface="標楷體" pitchFamily="65" charset="-120"/>
            </a:endParaRPr>
          </a:p>
          <a:p>
            <a:pPr marL="0" lvl="1"/>
            <a:r>
              <a:rPr lang="en-US" altLang="en-US" sz="2800" dirty="0" smtClean="0">
                <a:latin typeface="+mj-lt"/>
                <a:ea typeface="標楷體" pitchFamily="65" charset="-120"/>
              </a:rPr>
              <a:t>‧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圖三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)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IAR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環境安裝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---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程式編譯軟體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---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cc2530</a:t>
            </a:r>
            <a:r>
              <a:rPr lang="zh-TW" altLang="en-US" sz="2800" dirty="0">
                <a:latin typeface="+mj-lt"/>
                <a:ea typeface="標楷體" pitchFamily="65" charset="-120"/>
              </a:rPr>
              <a:t>晶片，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使用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IAR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7.51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版本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---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IAR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安裝軟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件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 (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安裝於</a:t>
            </a:r>
            <a:r>
              <a:rPr lang="en-US" altLang="zh-TW" sz="2800" dirty="0">
                <a:latin typeface="+mj-lt"/>
                <a:ea typeface="標楷體" pitchFamily="65" charset="-120"/>
              </a:rPr>
              <a:t>Windows XP</a:t>
            </a:r>
            <a:r>
              <a:rPr lang="zh-TW" altLang="en-US" sz="2800" dirty="0">
                <a:latin typeface="+mj-lt"/>
                <a:ea typeface="標楷體" pitchFamily="65" charset="-120"/>
              </a:rPr>
              <a:t>上</a:t>
            </a:r>
            <a:r>
              <a:rPr lang="en-US" altLang="zh-TW" sz="2800" dirty="0">
                <a:latin typeface="+mj-lt"/>
                <a:ea typeface="標楷體" pitchFamily="65" charset="-120"/>
              </a:rPr>
              <a:t>)</a:t>
            </a:r>
            <a:r>
              <a:rPr lang="zh-TW" altLang="en-US" sz="2800" dirty="0">
                <a:latin typeface="+mj-lt"/>
                <a:ea typeface="標楷體" pitchFamily="65" charset="-120"/>
              </a:rPr>
              <a:t>。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程式燒錄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軟體</a:t>
            </a:r>
            <a:r>
              <a:rPr lang="en-US" altLang="zh-TW" sz="2800" dirty="0" err="1">
                <a:latin typeface="+mj-lt"/>
                <a:ea typeface="標楷體" pitchFamily="65" charset="-120"/>
              </a:rPr>
              <a:t>S</a:t>
            </a:r>
            <a:r>
              <a:rPr lang="en-US" altLang="zh-TW" sz="2800" dirty="0" err="1" smtClean="0">
                <a:latin typeface="+mj-lt"/>
                <a:ea typeface="標楷體" pitchFamily="65" charset="-120"/>
              </a:rPr>
              <a:t>martRF</a:t>
            </a:r>
            <a:r>
              <a:rPr lang="en-US" altLang="zh-TW" sz="2800" dirty="0">
                <a:latin typeface="+mj-lt"/>
                <a:ea typeface="標楷體" pitchFamily="65" charset="-120"/>
              </a:rPr>
              <a:t>(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圖二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) 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Studio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-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Setup_SmartRF_Studio_7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，</a:t>
            </a:r>
            <a:r>
              <a:rPr lang="en-US" altLang="zh-TW" sz="2800" dirty="0" err="1">
                <a:latin typeface="+mj-lt"/>
                <a:ea typeface="標楷體" pitchFamily="65" charset="-120"/>
              </a:rPr>
              <a:t>SmartRF</a:t>
            </a:r>
            <a:r>
              <a:rPr lang="en-US" altLang="zh-TW" sz="2800" dirty="0">
                <a:latin typeface="+mj-lt"/>
                <a:ea typeface="標楷體" pitchFamily="65" charset="-120"/>
              </a:rPr>
              <a:t> Flash Programmer -</a:t>
            </a:r>
            <a:r>
              <a:rPr lang="en-US" altLang="zh-TW" sz="2800" dirty="0" err="1">
                <a:latin typeface="+mj-lt"/>
                <a:ea typeface="標楷體" pitchFamily="65" charset="-120"/>
              </a:rPr>
              <a:t>SmartRF</a:t>
            </a:r>
            <a:r>
              <a:rPr lang="en-US" altLang="zh-TW" sz="2800" dirty="0">
                <a:latin typeface="+mj-lt"/>
                <a:ea typeface="標楷體" pitchFamily="65" charset="-120"/>
              </a:rPr>
              <a:t> Flash Programmer 1.9.0</a:t>
            </a:r>
            <a:r>
              <a:rPr lang="zh-TW" altLang="en-US" sz="2800" dirty="0">
                <a:latin typeface="+mj-lt"/>
                <a:ea typeface="標楷體" pitchFamily="65" charset="-120"/>
              </a:rPr>
              <a:t>，需要與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 Debugger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搭配使用。</a:t>
            </a:r>
            <a:endParaRPr lang="en-US" altLang="zh-TW" sz="2800" dirty="0">
              <a:latin typeface="+mj-lt"/>
              <a:ea typeface="標楷體" pitchFamily="65" charset="-120"/>
            </a:endParaRPr>
          </a:p>
          <a:p>
            <a:pPr marL="0" lvl="1"/>
            <a:r>
              <a:rPr lang="en-US" altLang="en-US" sz="2800" dirty="0">
                <a:latin typeface="+mj-lt"/>
                <a:ea typeface="標楷體" pitchFamily="65" charset="-120"/>
              </a:rPr>
              <a:t>‧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本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專題的系統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架構，</a:t>
            </a:r>
            <a:r>
              <a:rPr lang="en-US" altLang="zh-TW" sz="2800" dirty="0" err="1">
                <a:latin typeface="+mj-lt"/>
                <a:ea typeface="標楷體" pitchFamily="65" charset="-120"/>
              </a:rPr>
              <a:t>SmartRF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---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CC2530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D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river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、</a:t>
            </a:r>
            <a:r>
              <a:rPr lang="en-US" altLang="zh-TW" sz="2800" dirty="0">
                <a:latin typeface="+mj-lt"/>
                <a:ea typeface="標楷體" pitchFamily="65" charset="-120"/>
              </a:rPr>
              <a:t>Flash programmer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 </a:t>
            </a:r>
            <a:r>
              <a:rPr lang="en-US" altLang="zh-TW" sz="2800" dirty="0">
                <a:latin typeface="+mj-lt"/>
                <a:ea typeface="標楷體" pitchFamily="65" charset="-120"/>
              </a:rPr>
              <a:t>(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圖四</a:t>
            </a:r>
            <a:r>
              <a:rPr lang="en-US" altLang="zh-TW" sz="2800" dirty="0">
                <a:latin typeface="+mj-lt"/>
                <a:ea typeface="標楷體" pitchFamily="65" charset="-120"/>
              </a:rPr>
              <a:t>)---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 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燒錄軟體、</a:t>
            </a:r>
            <a:r>
              <a:rPr lang="en-US" altLang="zh-TW" sz="2800" dirty="0">
                <a:latin typeface="+mj-lt"/>
                <a:ea typeface="標楷體" pitchFamily="65" charset="-120"/>
              </a:rPr>
              <a:t>IAR --- C</a:t>
            </a:r>
            <a:r>
              <a:rPr lang="zh-TW" altLang="en-US" sz="2800" dirty="0">
                <a:latin typeface="+mj-lt"/>
                <a:ea typeface="標楷體" pitchFamily="65" charset="-120"/>
              </a:rPr>
              <a:t>語言程式編譯軟體 。我們</a:t>
            </a:r>
            <a:r>
              <a:rPr lang="en-US" altLang="zh-TW" sz="2800" dirty="0">
                <a:latin typeface="+mj-lt"/>
                <a:ea typeface="標楷體" pitchFamily="65" charset="-120"/>
              </a:rPr>
              <a:t>IAR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撰寫基本的</a:t>
            </a:r>
            <a:r>
              <a:rPr lang="en-US" altLang="zh-TW" sz="2800" dirty="0">
                <a:latin typeface="+mj-lt"/>
                <a:ea typeface="標楷體" pitchFamily="65" charset="-120"/>
              </a:rPr>
              <a:t>C</a:t>
            </a:r>
            <a:r>
              <a:rPr lang="zh-TW" altLang="en-US" sz="2800" dirty="0">
                <a:latin typeface="+mj-lt"/>
                <a:ea typeface="標楷體" pitchFamily="65" charset="-120"/>
              </a:rPr>
              <a:t>語言，並搭配</a:t>
            </a:r>
            <a:r>
              <a:rPr lang="en-US" altLang="zh-TW" sz="2800" dirty="0">
                <a:latin typeface="+mj-lt"/>
                <a:ea typeface="標楷體" pitchFamily="65" charset="-120"/>
              </a:rPr>
              <a:t>ZigBee Debugger</a:t>
            </a:r>
            <a:r>
              <a:rPr lang="zh-TW" altLang="en-US" sz="2800" dirty="0">
                <a:latin typeface="+mj-lt"/>
                <a:ea typeface="標楷體" pitchFamily="65" charset="-120"/>
              </a:rPr>
              <a:t>使用，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燒錄至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ZigBee(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圖二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)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，</a:t>
            </a:r>
            <a:r>
              <a:rPr lang="zh-TW" altLang="en-US" sz="2800" dirty="0">
                <a:latin typeface="+mj-lt"/>
                <a:ea typeface="標楷體" pitchFamily="65" charset="-120"/>
              </a:rPr>
              <a:t>再以</a:t>
            </a:r>
            <a:r>
              <a:rPr lang="en-US" altLang="zh-TW" sz="2800" dirty="0">
                <a:latin typeface="+mj-lt"/>
                <a:ea typeface="標楷體" pitchFamily="65" charset="-120"/>
              </a:rPr>
              <a:t>RS232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線連接電腦，使用</a:t>
            </a:r>
            <a:r>
              <a:rPr lang="zh-TW" altLang="en-US" sz="2800" dirty="0" smtClean="0">
                <a:latin typeface="+mj-lt"/>
                <a:ea typeface="標楷體" pitchFamily="65" charset="-120"/>
              </a:rPr>
              <a:t>超級終端機</a:t>
            </a:r>
            <a:r>
              <a:rPr lang="zh-TW" altLang="en-US" sz="2800" dirty="0">
                <a:latin typeface="+mj-lt"/>
                <a:ea typeface="標楷體" pitchFamily="65" charset="-120"/>
              </a:rPr>
              <a:t>，亦可搭配，</a:t>
            </a:r>
            <a:r>
              <a:rPr lang="en-US" altLang="zh-TW" sz="2800" dirty="0">
                <a:latin typeface="+mj-lt"/>
                <a:ea typeface="標楷體" pitchFamily="65" charset="-120"/>
              </a:rPr>
              <a:t>Visual C++</a:t>
            </a:r>
            <a:r>
              <a:rPr lang="zh-TW" altLang="en-US" sz="2800" dirty="0">
                <a:latin typeface="+mj-lt"/>
                <a:ea typeface="標楷體" pitchFamily="65" charset="-120"/>
              </a:rPr>
              <a:t>程式</a:t>
            </a:r>
            <a:r>
              <a:rPr lang="zh-TW" altLang="en-US" sz="2800" dirty="0">
                <a:latin typeface="+mj-lt"/>
                <a:ea typeface="標楷體" pitchFamily="65" charset="-120"/>
                <a:sym typeface="Wingdings" pitchFamily="2" charset="2"/>
              </a:rPr>
              <a:t>。</a:t>
            </a:r>
            <a:endParaRPr lang="en-US" altLang="zh-TW" sz="2800" dirty="0">
              <a:latin typeface="+mj-lt"/>
              <a:ea typeface="標楷體" pitchFamily="65" charset="-120"/>
              <a:sym typeface="Wingdings" pitchFamily="2" charset="2"/>
            </a:endParaRPr>
          </a:p>
          <a:p>
            <a:endParaRPr lang="en-US" altLang="zh-TW" sz="2800" dirty="0">
              <a:latin typeface="+mj-lt"/>
              <a:ea typeface="標楷體" pitchFamily="65" charset="-120"/>
            </a:endParaRPr>
          </a:p>
          <a:p>
            <a:endParaRPr lang="en-US" altLang="zh-TW" sz="2800" dirty="0" smtClean="0">
              <a:latin typeface="+mj-lt"/>
              <a:ea typeface="標楷體" pitchFamily="65" charset="-120"/>
            </a:endParaRPr>
          </a:p>
          <a:p>
            <a:endParaRPr lang="en-US" altLang="zh-TW" sz="2800" dirty="0">
              <a:latin typeface="+mj-lt"/>
              <a:ea typeface="標楷體" pitchFamily="65" charset="-120"/>
            </a:endParaRPr>
          </a:p>
          <a:p>
            <a:endParaRPr lang="en-US" altLang="zh-TW" sz="2800" dirty="0" smtClean="0">
              <a:latin typeface="+mj-lt"/>
              <a:ea typeface="標楷體" pitchFamily="65" charset="-120"/>
            </a:endParaRPr>
          </a:p>
          <a:p>
            <a:endParaRPr lang="en-US" altLang="zh-TW" sz="2800" dirty="0">
              <a:latin typeface="+mj-lt"/>
              <a:ea typeface="標楷體" pitchFamily="65" charset="-120"/>
            </a:endParaRPr>
          </a:p>
          <a:p>
            <a:endParaRPr lang="en-US" altLang="zh-TW" sz="2800" dirty="0" smtClean="0">
              <a:latin typeface="+mj-lt"/>
              <a:ea typeface="標楷體" pitchFamily="65" charset="-120"/>
            </a:endParaRPr>
          </a:p>
          <a:p>
            <a:endParaRPr lang="en-US" altLang="zh-TW" sz="2800" dirty="0">
              <a:latin typeface="+mj-lt"/>
              <a:ea typeface="標楷體" pitchFamily="65" charset="-120"/>
            </a:endParaRPr>
          </a:p>
          <a:p>
            <a:endParaRPr lang="zh-TW" altLang="en-US" sz="2800" dirty="0">
              <a:latin typeface="+mj-lt"/>
              <a:ea typeface="標楷體" pitchFamily="65" charset="-120"/>
            </a:endParaRPr>
          </a:p>
        </p:txBody>
      </p:sp>
      <p:sp>
        <p:nvSpPr>
          <p:cNvPr id="38" name="文字方塊 37"/>
          <p:cNvSpPr txBox="1"/>
          <p:nvPr/>
        </p:nvSpPr>
        <p:spPr>
          <a:xfrm>
            <a:off x="5664641" y="20841564"/>
            <a:ext cx="2937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dirty="0" smtClean="0">
                <a:latin typeface="+mj-lt"/>
                <a:ea typeface="標楷體" pitchFamily="65" charset="-120"/>
              </a:rPr>
              <a:t>圖一、</a:t>
            </a:r>
            <a:r>
              <a:rPr lang="en-US" altLang="zh-TW" sz="1800" dirty="0" smtClean="0">
                <a:latin typeface="+mj-lt"/>
                <a:ea typeface="標楷體" pitchFamily="65" charset="-120"/>
              </a:rPr>
              <a:t>ZigBee</a:t>
            </a:r>
            <a:r>
              <a:rPr lang="zh-TW" altLang="en-US" sz="1800" dirty="0" smtClean="0">
                <a:latin typeface="+mj-lt"/>
                <a:ea typeface="標楷體" pitchFamily="65" charset="-120"/>
              </a:rPr>
              <a:t> 應用範圍</a:t>
            </a:r>
            <a:endParaRPr lang="zh-TW" altLang="en-US" sz="1800" dirty="0">
              <a:latin typeface="+mj-lt"/>
              <a:ea typeface="標楷體" pitchFamily="65" charset="-120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3578953"/>
            <a:ext cx="7258927" cy="4364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文字方塊 40"/>
          <p:cNvSpPr txBox="1"/>
          <p:nvPr/>
        </p:nvSpPr>
        <p:spPr>
          <a:xfrm>
            <a:off x="2189101" y="28124112"/>
            <a:ext cx="2465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latin typeface="+mj-lt"/>
                <a:ea typeface="標楷體" pitchFamily="65" charset="-120"/>
              </a:rPr>
              <a:t>圖二、</a:t>
            </a:r>
            <a:r>
              <a:rPr lang="en-US" altLang="zh-TW" sz="2000" dirty="0" smtClean="0">
                <a:latin typeface="+mj-lt"/>
                <a:ea typeface="標楷體" pitchFamily="65" charset="-120"/>
              </a:rPr>
              <a:t>ZigBee</a:t>
            </a:r>
            <a:endParaRPr lang="zh-TW" altLang="en-US" sz="2000" dirty="0">
              <a:latin typeface="+mj-lt"/>
              <a:ea typeface="標楷體" pitchFamily="65" charset="-12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8148135" y="27808816"/>
            <a:ext cx="4560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 smtClean="0">
                <a:latin typeface="+mj-lt"/>
                <a:ea typeface="標楷體" pitchFamily="65" charset="-120"/>
              </a:rPr>
              <a:t>圖二、</a:t>
            </a:r>
            <a:r>
              <a:rPr lang="en-US" altLang="zh-TW" sz="2000" dirty="0" smtClean="0">
                <a:latin typeface="+mj-lt"/>
                <a:ea typeface="標楷體" pitchFamily="65" charset="-120"/>
              </a:rPr>
              <a:t>ZigBee</a:t>
            </a:r>
            <a:r>
              <a:rPr lang="zh-TW" altLang="en-US" sz="2000" dirty="0" smtClean="0">
                <a:latin typeface="+mj-lt"/>
                <a:ea typeface="標楷體" pitchFamily="65" charset="-120"/>
              </a:rPr>
              <a:t>連接</a:t>
            </a:r>
            <a:r>
              <a:rPr lang="en-US" altLang="zh-TW" sz="2000" dirty="0" smtClean="0">
                <a:latin typeface="+mj-lt"/>
                <a:ea typeface="標楷體" pitchFamily="65" charset="-120"/>
              </a:rPr>
              <a:t>Debugger</a:t>
            </a:r>
            <a:r>
              <a:rPr lang="zh-TW" altLang="en-US" sz="2000" dirty="0" smtClean="0">
                <a:latin typeface="+mj-lt"/>
                <a:ea typeface="標楷體" pitchFamily="65" charset="-120"/>
              </a:rPr>
              <a:t>燒錄程式</a:t>
            </a:r>
            <a:endParaRPr lang="zh-TW" altLang="en-US" sz="2000" dirty="0">
              <a:latin typeface="+mj-lt"/>
              <a:ea typeface="標楷體" pitchFamily="65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1971" y="36365421"/>
            <a:ext cx="5034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2988">
              <a:spcBef>
                <a:spcPct val="20000"/>
              </a:spcBef>
            </a:pPr>
            <a:r>
              <a:rPr lang="zh-TW" altLang="en-US" sz="1800" dirty="0" smtClean="0">
                <a:latin typeface="+mj-lt"/>
                <a:ea typeface="標楷體" pitchFamily="65" charset="-120"/>
              </a:rPr>
              <a:t>圖三、</a:t>
            </a:r>
            <a:r>
              <a:rPr lang="en-US" altLang="zh-TW" sz="1800" dirty="0" smtClean="0">
                <a:latin typeface="+mj-lt"/>
                <a:ea typeface="標楷體" pitchFamily="65" charset="-120"/>
              </a:rPr>
              <a:t> </a:t>
            </a:r>
            <a:r>
              <a:rPr lang="en-US" altLang="zh-TW" sz="1800" dirty="0">
                <a:latin typeface="+mj-lt"/>
                <a:ea typeface="標楷體" pitchFamily="65" charset="-120"/>
              </a:rPr>
              <a:t>IAR</a:t>
            </a:r>
          </a:p>
        </p:txBody>
      </p:sp>
      <p:sp>
        <p:nvSpPr>
          <p:cNvPr id="46" name="矩形 45"/>
          <p:cNvSpPr/>
          <p:nvPr/>
        </p:nvSpPr>
        <p:spPr>
          <a:xfrm>
            <a:off x="7874441" y="36857840"/>
            <a:ext cx="5034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2988">
              <a:spcBef>
                <a:spcPct val="20000"/>
              </a:spcBef>
            </a:pPr>
            <a:r>
              <a:rPr lang="zh-TW" altLang="en-US" sz="1800" dirty="0" smtClean="0">
                <a:latin typeface="+mj-lt"/>
                <a:ea typeface="標楷體" pitchFamily="65" charset="-120"/>
              </a:rPr>
              <a:t>圖四、</a:t>
            </a:r>
            <a:r>
              <a:rPr lang="en-US" altLang="zh-TW" sz="1800" dirty="0" smtClean="0">
                <a:latin typeface="+mj-lt"/>
                <a:ea typeface="標楷體" pitchFamily="65" charset="-120"/>
              </a:rPr>
              <a:t> </a:t>
            </a:r>
            <a:r>
              <a:rPr lang="en-US" altLang="zh-TW" sz="1800" dirty="0">
                <a:latin typeface="+mj-lt"/>
                <a:ea typeface="標楷體" pitchFamily="65" charset="-120"/>
              </a:rPr>
              <a:t>Flash programmer</a:t>
            </a:r>
            <a:r>
              <a:rPr lang="zh-TW" altLang="en-US" sz="1800" dirty="0">
                <a:latin typeface="+mj-lt"/>
                <a:ea typeface="標楷體" pitchFamily="65" charset="-120"/>
              </a:rPr>
              <a:t> </a:t>
            </a:r>
            <a:endParaRPr lang="en-US" altLang="zh-TW" sz="1800" dirty="0">
              <a:latin typeface="+mj-lt"/>
              <a:ea typeface="標楷體" pitchFamily="65" charset="-120"/>
            </a:endParaRPr>
          </a:p>
        </p:txBody>
      </p:sp>
      <p:pic>
        <p:nvPicPr>
          <p:cNvPr id="47" name="圖片 46" descr="IAR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2297044"/>
            <a:ext cx="7460969" cy="3793182"/>
          </a:xfrm>
          <a:prstGeom prst="rect">
            <a:avLst/>
          </a:prstGeom>
        </p:spPr>
      </p:pic>
      <p:sp>
        <p:nvSpPr>
          <p:cNvPr id="48" name="Rectangle 146"/>
          <p:cNvSpPr>
            <a:spLocks noChangeArrowheads="1"/>
          </p:cNvSpPr>
          <p:nvPr/>
        </p:nvSpPr>
        <p:spPr bwMode="auto">
          <a:xfrm>
            <a:off x="19430999" y="18189102"/>
            <a:ext cx="9009064" cy="632989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103082" tIns="49764" rIns="103082" bIns="49764" anchorCtr="1">
            <a:spAutoFit/>
          </a:bodyPr>
          <a:lstStyle/>
          <a:p>
            <a:pPr algn="ctr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4400" b="1" dirty="0" smtClean="0">
                <a:latin typeface="+mj-lt"/>
                <a:ea typeface="標楷體" pitchFamily="65" charset="-120"/>
              </a:rPr>
              <a:t>遊戲</a:t>
            </a:r>
            <a:r>
              <a:rPr lang="en-US" altLang="zh-TW" sz="4400" b="1" dirty="0" smtClean="0">
                <a:latin typeface="+mj-lt"/>
                <a:ea typeface="標楷體" pitchFamily="65" charset="-120"/>
              </a:rPr>
              <a:t>Socket programming</a:t>
            </a:r>
          </a:p>
          <a:p>
            <a:pPr>
              <a:buFont typeface="Arial" pitchFamily="34" charset="0"/>
              <a:buChar char="•"/>
            </a:pPr>
            <a:r>
              <a:rPr lang="zh-TW" altLang="zh-TW" sz="2800" dirty="0" smtClean="0">
                <a:latin typeface="+mj-lt"/>
                <a:ea typeface="標楷體" pitchFamily="65" charset="-120"/>
              </a:rPr>
              <a:t>我們以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C#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開啟遊戲，連接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RS232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開啟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COM port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，以固定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COM port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連接，開啟皇帝牌遊戲，遊戲開始時會有可以選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king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或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slave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，其中一端選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King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則另一端選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Slave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，然後遊戲開始進行。</a:t>
            </a:r>
            <a:endParaRPr lang="en-US" altLang="zh-TW" sz="2800" dirty="0" smtClean="0">
              <a:latin typeface="+mj-lt"/>
              <a:ea typeface="標楷體" pitchFamily="65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zh-TW" sz="2800" dirty="0" smtClean="0">
                <a:latin typeface="+mj-lt"/>
                <a:ea typeface="標楷體" pitchFamily="65" charset="-120"/>
              </a:rPr>
              <a:t>由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Slave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端先行出牌，之後再由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King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端出牌，然後雙方出牌後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C#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產生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TXT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檔，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Socket Programming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讀取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TXT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檔後並由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RS232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發送出去，之後再由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Socket Programming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進行勝負判定，一旦國王殺了市民、市民殺了奴隸、或奴隸殺了國王，則結果出現並產生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TXT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檔，而後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C#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去讀取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TXT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檔並產生勝負畫面與配樂，倘若雙方皆出市民卡，則繼續出牌直到分出結果為止。</a:t>
            </a:r>
          </a:p>
          <a:p>
            <a:endParaRPr lang="zh-TW" altLang="zh-TW" sz="4400" b="1" dirty="0" smtClean="0">
              <a:latin typeface="+mj-lt"/>
              <a:ea typeface="標楷體" pitchFamily="65" charset="-12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059025" y="30559441"/>
            <a:ext cx="12887325" cy="5798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60000"/>
              </a:spcBef>
              <a:spcAft>
                <a:spcPct val="40000"/>
              </a:spcAft>
            </a:pPr>
            <a:r>
              <a:rPr lang="zh-TW" altLang="en-US" sz="5400" b="1" dirty="0" smtClean="0">
                <a:latin typeface="+mj-lt"/>
                <a:ea typeface="標楷體" pitchFamily="65" charset="-120"/>
              </a:rPr>
              <a:t>結論</a:t>
            </a:r>
            <a:endParaRPr lang="en-US" altLang="en-US" sz="5400" b="1" dirty="0" smtClean="0">
              <a:latin typeface="+mj-lt"/>
              <a:ea typeface="標楷體" pitchFamily="65" charset="-120"/>
            </a:endParaRPr>
          </a:p>
          <a:p>
            <a:r>
              <a:rPr lang="en-US" altLang="zh-TW" sz="3600" dirty="0" smtClean="0">
                <a:latin typeface="+mj-lt"/>
                <a:ea typeface="標楷體" pitchFamily="65" charset="-120"/>
              </a:rPr>
              <a:t> </a:t>
            </a:r>
            <a:r>
              <a:rPr lang="zh-TW" altLang="zh-TW" sz="3600" dirty="0" smtClean="0">
                <a:latin typeface="+mj-lt"/>
                <a:ea typeface="標楷體" pitchFamily="65" charset="-120"/>
              </a:rPr>
              <a:t>‧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本專題研究製作無線多點式跳躍網路聯結，透過這項專題我們不僅可以了解無線之發送方法，更了解無線的連結如何進行，在送收資料依照函式抓取與送出，可使用到多點式跳躍，建立一個點對點網路做傳送。</a:t>
            </a:r>
          </a:p>
          <a:p>
            <a:r>
              <a:rPr lang="zh-TW" altLang="zh-TW" sz="2600" dirty="0" smtClean="0">
                <a:latin typeface="+mj-lt"/>
                <a:ea typeface="標楷體" pitchFamily="65" charset="-120"/>
              </a:rPr>
              <a:t>‧在製作遊戲</a:t>
            </a:r>
            <a:r>
              <a:rPr lang="en-US" altLang="zh-TW" sz="2600" dirty="0" smtClean="0">
                <a:latin typeface="+mj-lt"/>
                <a:ea typeface="標楷體" pitchFamily="65" charset="-120"/>
              </a:rPr>
              <a:t>Socket Programming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由</a:t>
            </a:r>
            <a:r>
              <a:rPr lang="en-US" altLang="zh-TW" sz="2600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傳送，了解到一個遊戲製作的過程，在建立遊戲有很多的問題及方法，由</a:t>
            </a:r>
            <a:r>
              <a:rPr lang="en-US" altLang="zh-TW" sz="26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統一管理，還是大家都是</a:t>
            </a:r>
            <a:r>
              <a:rPr lang="en-US" altLang="zh-TW" sz="26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也是</a:t>
            </a:r>
            <a:r>
              <a:rPr lang="en-US" altLang="zh-TW" sz="2600" dirty="0" smtClean="0">
                <a:latin typeface="+mj-lt"/>
                <a:ea typeface="標楷體" pitchFamily="65" charset="-120"/>
              </a:rPr>
              <a:t>Client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。</a:t>
            </a:r>
          </a:p>
          <a:p>
            <a:r>
              <a:rPr lang="zh-TW" altLang="zh-TW" sz="2600" dirty="0" smtClean="0">
                <a:latin typeface="+mj-lt"/>
                <a:ea typeface="標楷體" pitchFamily="65" charset="-120"/>
              </a:rPr>
              <a:t>‧我們也做了</a:t>
            </a:r>
            <a:r>
              <a:rPr lang="en-US" altLang="zh-TW" sz="2600" dirty="0" smtClean="0">
                <a:latin typeface="+mj-lt"/>
                <a:ea typeface="標楷體" pitchFamily="65" charset="-120"/>
              </a:rPr>
              <a:t>C#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，了解不同的程式寫法，也學會不同的程式，在製作上遇到很多困難，因為第一次使用此程式，因此上網抓了很多資料，並買了本</a:t>
            </a:r>
            <a:r>
              <a:rPr lang="en-US" altLang="zh-TW" sz="2600" dirty="0" smtClean="0">
                <a:latin typeface="+mj-lt"/>
                <a:ea typeface="標楷體" pitchFamily="65" charset="-120"/>
              </a:rPr>
              <a:t>C#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的書籍學習，雖然沒預期的順利，但學會了自己解結問題的方法。</a:t>
            </a:r>
          </a:p>
          <a:p>
            <a:r>
              <a:rPr lang="zh-TW" altLang="zh-TW" sz="2600" dirty="0" smtClean="0">
                <a:latin typeface="+mj-lt"/>
                <a:ea typeface="標楷體" pitchFamily="65" charset="-120"/>
              </a:rPr>
              <a:t>‧在未來</a:t>
            </a:r>
            <a:r>
              <a:rPr lang="en-US" altLang="zh-TW" sz="2600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zh-TW" sz="2600" dirty="0" smtClean="0">
                <a:latin typeface="+mj-lt"/>
                <a:ea typeface="標楷體" pitchFamily="65" charset="-120"/>
              </a:rPr>
              <a:t>有很多無限的應用，不僅在物件讓的管理，也可以用在醫學與監控控制上，他不僅低成本更可透過多點資源達到穩定傳送的效果，在未來是個很有淺力的產品。</a:t>
            </a:r>
          </a:p>
          <a:p>
            <a:r>
              <a:rPr lang="en-US" altLang="zh-TW" sz="3600" dirty="0" smtClean="0">
                <a:latin typeface="+mj-lt"/>
                <a:ea typeface="標楷體" pitchFamily="65" charset="-120"/>
              </a:rPr>
              <a:t> </a:t>
            </a:r>
            <a:endParaRPr lang="zh-TW" altLang="zh-TW" sz="3600" dirty="0">
              <a:latin typeface="+mj-lt"/>
              <a:ea typeface="標楷體" pitchFamily="65" charset="-12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600488" y="5818187"/>
            <a:ext cx="2895600" cy="11183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287376" y="5927725"/>
            <a:ext cx="3114674" cy="1101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146"/>
          <p:cNvSpPr>
            <a:spLocks noChangeArrowheads="1"/>
          </p:cNvSpPr>
          <p:nvPr/>
        </p:nvSpPr>
        <p:spPr bwMode="auto">
          <a:xfrm>
            <a:off x="18916650" y="5978052"/>
            <a:ext cx="8833728" cy="479101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 lIns="103082" tIns="49764" rIns="103082" bIns="49764" anchorCtr="1">
            <a:spAutoFit/>
          </a:bodyPr>
          <a:lstStyle/>
          <a:p>
            <a:pPr algn="ctr">
              <a:lnSpc>
                <a:spcPct val="80000"/>
              </a:lnSpc>
              <a:spcAft>
                <a:spcPct val="40000"/>
              </a:spcAft>
            </a:pPr>
            <a:r>
              <a:rPr lang="en-US" altLang="zh-TW" sz="4400" b="1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en-US" sz="4400" b="1" dirty="0" smtClean="0">
                <a:latin typeface="+mj-lt"/>
                <a:ea typeface="標楷體" pitchFamily="65" charset="-120"/>
              </a:rPr>
              <a:t>連線之流程圖</a:t>
            </a:r>
            <a:endParaRPr lang="en-US" altLang="zh-TW" sz="4400" b="1" dirty="0" smtClean="0">
              <a:latin typeface="+mj-lt"/>
              <a:ea typeface="標楷體" pitchFamily="65" charset="-120"/>
            </a:endParaRPr>
          </a:p>
          <a:p>
            <a:r>
              <a:rPr lang="en-US" altLang="zh-TW" sz="2800" dirty="0" smtClean="0">
                <a:latin typeface="+mj-lt"/>
                <a:ea typeface="標楷體" pitchFamily="65" charset="-120"/>
              </a:rPr>
              <a:t> </a:t>
            </a:r>
            <a:endParaRPr lang="zh-TW" altLang="zh-TW" sz="2800" dirty="0" smtClean="0">
              <a:latin typeface="+mj-lt"/>
              <a:ea typeface="標楷體" pitchFamily="65" charset="-120"/>
            </a:endParaRPr>
          </a:p>
          <a:p>
            <a:pPr>
              <a:buFont typeface="Arial" pitchFamily="34" charset="0"/>
              <a:buChar char="•"/>
            </a:pPr>
            <a:r>
              <a:rPr lang="zh-TW" altLang="zh-TW" sz="2800" dirty="0" smtClean="0">
                <a:latin typeface="+mj-lt"/>
                <a:ea typeface="標楷體" pitchFamily="65" charset="-120"/>
              </a:rPr>
              <a:t>我們以一台電腦為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連接到一個</a:t>
            </a:r>
            <a:r>
              <a:rPr lang="en-US" altLang="zh-TW" sz="2800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，另一台電腦為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client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連到第二台</a:t>
            </a:r>
            <a:r>
              <a:rPr lang="en-US" altLang="zh-TW" sz="2800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， 一臺</a:t>
            </a:r>
            <a:r>
              <a:rPr lang="en-US" altLang="zh-TW" sz="2800" dirty="0" err="1" smtClean="0">
                <a:latin typeface="+mj-lt"/>
                <a:ea typeface="標楷體" pitchFamily="65" charset="-120"/>
              </a:rPr>
              <a:t>Zigbee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都為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relay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為了轉送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向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Client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的資料或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Client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向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的資料，建立起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per to per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的連線。</a:t>
            </a:r>
          </a:p>
          <a:p>
            <a:pPr>
              <a:buFont typeface="Arial" pitchFamily="34" charset="0"/>
              <a:buChar char="•"/>
            </a:pPr>
            <a:r>
              <a:rPr lang="zh-TW" altLang="zh-TW" sz="2800" dirty="0" smtClean="0">
                <a:latin typeface="+mj-lt"/>
                <a:ea typeface="標楷體" pitchFamily="65" charset="-120"/>
              </a:rPr>
              <a:t>當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或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client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送資料時以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packaging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的方式辨認往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或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client 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端送資料。</a:t>
            </a:r>
          </a:p>
          <a:p>
            <a:pPr>
              <a:buFont typeface="Arial" pitchFamily="34" charset="0"/>
              <a:buChar char="•"/>
            </a:pPr>
            <a:r>
              <a:rPr lang="zh-TW" altLang="zh-TW" sz="2800" dirty="0" smtClean="0">
                <a:latin typeface="+mj-lt"/>
                <a:ea typeface="標楷體" pitchFamily="65" charset="-120"/>
              </a:rPr>
              <a:t>遊戲中使用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relay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來加長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client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與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server</a:t>
            </a:r>
            <a:r>
              <a:rPr lang="zh-TW" altLang="zh-TW" sz="2800" dirty="0" smtClean="0">
                <a:latin typeface="+mj-lt"/>
                <a:ea typeface="標楷體" pitchFamily="65" charset="-120"/>
              </a:rPr>
              <a:t>送資料的穩定信與距離，使得可以在遠方進行遊戲。</a:t>
            </a:r>
            <a:r>
              <a:rPr lang="en-US" altLang="zh-TW" sz="2800" dirty="0" smtClean="0">
                <a:latin typeface="+mj-lt"/>
                <a:ea typeface="標楷體" pitchFamily="65" charset="-120"/>
              </a:rPr>
              <a:t> </a:t>
            </a:r>
            <a:endParaRPr lang="zh-TW" altLang="zh-TW" sz="2800" dirty="0">
              <a:latin typeface="+mj-lt"/>
              <a:ea typeface="標楷體" pitchFamily="65" charset="-12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181137" y="18405474"/>
            <a:ext cx="5221287" cy="1114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圖片 53" descr="12307409_1093404077345012_4948306074033019925_o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9525954" y="24649113"/>
            <a:ext cx="8914109" cy="5011738"/>
          </a:xfrm>
          <a:prstGeom prst="rect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7658356" y="17402174"/>
            <a:ext cx="1599944" cy="594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TW" altLang="en-US" dirty="0">
              <a:latin typeface="+mj-lt"/>
              <a:ea typeface="標楷體" pitchFamily="65" charset="-120"/>
            </a:endParaRPr>
          </a:p>
        </p:txBody>
      </p:sp>
      <p:pic>
        <p:nvPicPr>
          <p:cNvPr id="57" name="圖片 56" descr="flash programmer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090209" y="31637696"/>
            <a:ext cx="5568641" cy="4881154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12630406" y="17202150"/>
            <a:ext cx="2628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dirty="0" smtClean="0">
                <a:latin typeface="+mj-lt"/>
                <a:ea typeface="標楷體" pitchFamily="65" charset="-120"/>
              </a:rPr>
              <a:t>圖五、</a:t>
            </a:r>
            <a:r>
              <a:rPr lang="en-US" altLang="zh-TW" sz="1800" dirty="0" err="1" smtClean="0">
                <a:latin typeface="+mj-lt"/>
                <a:ea typeface="標楷體" pitchFamily="65" charset="-120"/>
              </a:rPr>
              <a:t>Zigbee</a:t>
            </a:r>
            <a:r>
              <a:rPr lang="en-US" altLang="zh-TW" sz="1800" dirty="0" smtClean="0">
                <a:latin typeface="+mj-lt"/>
                <a:ea typeface="標楷體" pitchFamily="65" charset="-120"/>
              </a:rPr>
              <a:t> user</a:t>
            </a:r>
            <a:r>
              <a:rPr lang="zh-TW" altLang="en-US" sz="1800" dirty="0" smtClean="0">
                <a:latin typeface="+mj-lt"/>
                <a:ea typeface="標楷體" pitchFamily="65" charset="-120"/>
              </a:rPr>
              <a:t>流程圖</a:t>
            </a:r>
            <a:endParaRPr lang="zh-TW" altLang="en-US" sz="1800" dirty="0">
              <a:latin typeface="+mj-lt"/>
              <a:ea typeface="標楷體" pitchFamily="65" charset="-12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6354681" y="17402175"/>
            <a:ext cx="29334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dirty="0" smtClean="0">
                <a:latin typeface="+mj-lt"/>
                <a:ea typeface="標楷體" pitchFamily="65" charset="-120"/>
              </a:rPr>
              <a:t>圖六、</a:t>
            </a:r>
            <a:r>
              <a:rPr lang="en-US" altLang="zh-TW" sz="1800" dirty="0" err="1" smtClean="0">
                <a:latin typeface="+mj-lt"/>
                <a:ea typeface="標楷體" pitchFamily="65" charset="-120"/>
              </a:rPr>
              <a:t>Zigbee</a:t>
            </a:r>
            <a:r>
              <a:rPr lang="en-US" altLang="zh-TW" sz="1800" dirty="0" smtClean="0">
                <a:latin typeface="+mj-lt"/>
                <a:ea typeface="標楷體" pitchFamily="65" charset="-120"/>
              </a:rPr>
              <a:t> Relay</a:t>
            </a:r>
            <a:r>
              <a:rPr lang="zh-TW" altLang="en-US" sz="1800" dirty="0" smtClean="0">
                <a:latin typeface="+mj-lt"/>
                <a:ea typeface="標楷體" pitchFamily="65" charset="-120"/>
              </a:rPr>
              <a:t>流程圖</a:t>
            </a:r>
            <a:endParaRPr lang="zh-TW" altLang="en-US" sz="1800" dirty="0">
              <a:latin typeface="+mj-lt"/>
              <a:ea typeface="標楷體" pitchFamily="65" charset="-12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5268831" y="29946600"/>
            <a:ext cx="31048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dirty="0" smtClean="0">
                <a:latin typeface="+mj-lt"/>
                <a:ea typeface="標楷體" pitchFamily="65" charset="-120"/>
              </a:rPr>
              <a:t>圖八、遊戲</a:t>
            </a:r>
            <a:r>
              <a:rPr lang="en-US" altLang="zh-TW" sz="1800" dirty="0" err="1" smtClean="0">
                <a:latin typeface="+mj-lt"/>
                <a:ea typeface="標楷體" pitchFamily="65" charset="-120"/>
              </a:rPr>
              <a:t>gui</a:t>
            </a:r>
            <a:r>
              <a:rPr lang="zh-TW" altLang="en-US" sz="1800" dirty="0" smtClean="0">
                <a:latin typeface="+mj-lt"/>
                <a:ea typeface="標楷體" pitchFamily="65" charset="-120"/>
              </a:rPr>
              <a:t> 流程圖</a:t>
            </a:r>
            <a:endParaRPr lang="zh-TW" altLang="en-US" sz="1800" dirty="0">
              <a:latin typeface="+mj-lt"/>
              <a:ea typeface="標楷體" pitchFamily="65" charset="-12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2784056" y="16840200"/>
            <a:ext cx="2628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dirty="0" smtClean="0">
                <a:latin typeface="+mj-lt"/>
                <a:ea typeface="標楷體" pitchFamily="65" charset="-120"/>
              </a:rPr>
              <a:t>圖七、網路連線模擬圖</a:t>
            </a:r>
            <a:endParaRPr lang="zh-TW" altLang="en-US" sz="1800" dirty="0">
              <a:latin typeface="+mj-lt"/>
              <a:ea typeface="標楷體" pitchFamily="65" charset="-12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2593556" y="30079950"/>
            <a:ext cx="2628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800" dirty="0" smtClean="0">
                <a:latin typeface="+mj-lt"/>
                <a:ea typeface="標楷體" pitchFamily="65" charset="-120"/>
              </a:rPr>
              <a:t>圖九、遊戲</a:t>
            </a:r>
            <a:r>
              <a:rPr lang="en-US" altLang="zh-TW" sz="1800" dirty="0" err="1" smtClean="0">
                <a:latin typeface="+mj-lt"/>
                <a:ea typeface="標楷體" pitchFamily="65" charset="-120"/>
              </a:rPr>
              <a:t>gui</a:t>
            </a:r>
            <a:r>
              <a:rPr lang="zh-TW" altLang="en-US" sz="1800" dirty="0" smtClean="0">
                <a:latin typeface="+mj-lt"/>
                <a:ea typeface="標楷體" pitchFamily="65" charset="-120"/>
              </a:rPr>
              <a:t> 介面</a:t>
            </a:r>
            <a:r>
              <a:rPr lang="en-US" altLang="zh-TW" sz="1800" smtClean="0">
                <a:latin typeface="+mj-lt"/>
                <a:ea typeface="標楷體" pitchFamily="65" charset="-120"/>
              </a:rPr>
              <a:t>.</a:t>
            </a:r>
            <a:endParaRPr lang="zh-TW" altLang="en-US" sz="1800" dirty="0">
              <a:latin typeface="+mj-lt"/>
              <a:ea typeface="標楷體" pitchFamily="65" charset="-120"/>
            </a:endParaRPr>
          </a:p>
        </p:txBody>
      </p:sp>
      <p:pic>
        <p:nvPicPr>
          <p:cNvPr id="31" name="圖片 30" descr="zigbee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085977" y="14994508"/>
            <a:ext cx="9286874" cy="5782736"/>
          </a:xfrm>
          <a:prstGeom prst="rect">
            <a:avLst/>
          </a:prstGeom>
        </p:spPr>
      </p:pic>
      <p:pic>
        <p:nvPicPr>
          <p:cNvPr id="33" name="圖片 32" descr="下載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0087430" y="11595100"/>
            <a:ext cx="6617924" cy="5092700"/>
          </a:xfrm>
          <a:prstGeom prst="rect">
            <a:avLst/>
          </a:prstGeom>
        </p:spPr>
      </p:pic>
      <p:pic>
        <p:nvPicPr>
          <p:cNvPr id="34" name="圖片 33" descr="DSC_0023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7143750" y="23888700"/>
            <a:ext cx="6705600" cy="3771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3505</TotalTime>
  <Words>655</Words>
  <Application>Microsoft Office PowerPoint</Application>
  <PresentationFormat>自訂</PresentationFormat>
  <Paragraphs>67</Paragraphs>
  <Slides>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預設簡報設計</vt:lpstr>
      <vt:lpstr>投影片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nick</cp:lastModifiedBy>
  <cp:revision>289</cp:revision>
  <dcterms:created xsi:type="dcterms:W3CDTF">1601-01-01T00:00:00Z</dcterms:created>
  <dcterms:modified xsi:type="dcterms:W3CDTF">2015-12-03T06:05:52Z</dcterms:modified>
</cp:coreProperties>
</file>